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Stream Restoration Quarterly Learning Session Package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FFFFFF"/>
                </a:solidFill>
              </a:rPr>
              <a:t>Prepared for:: Chesapeake Bay Trust
Topic:: Science-Based Guidance for Stream Restoration
Date:: January 2026
Prepared by:: akorn environmental consulting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Package 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[Run of Show Document](#run-of-show)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[Science Synthesis Slide Deck Outline](#slide-deck-outline)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5798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[Recommended PI Presentation](#pi-presentation)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[Facilitation Guide](#facilitation-guide)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[Marketing &amp; Registration Materials](#marketing-materials)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Run of Show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Quarterly Learning Session: Stream Restoration Science in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Duration:: 90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Format:: Virtual webinar with Q&amp;A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Platform:: Zoom (or preferred webinar platform)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603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Expected Attendance:: 75-150 participants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Pre-Event (1 Week Before)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Tasks: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Send calendar invite with Zoom link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762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Email participants the pre-read: link to interactive resource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237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Email PI presenter with finalized slides and logistics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7121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Test Zoom settings (recording, polls, Q&amp;A enabled)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1868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Prepare Mentimeter/Slido polls if using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6615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Load all presentations into shared drive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1363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Brief moderator and all speakers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611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Prepare backup plan for technical issues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085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Pre-Read Materials to Send: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7433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Link to Stream Restoration interactive: [URL]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218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One-pager summarizing key findings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6692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Instructions: "Spend 10 minutes reviewing the 6 key takeaways before the session"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Event Flow (90 minutes total)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8306B"/>
                </a:solidFill>
              </a:rPr>
              <a:t>Welcome &amp; Housekeeping (5 minutes) | 0:00-0:05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4708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Speaker:: CBT Staff/Moderator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1284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Script: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7860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"Good [morning/afternoon], everyone, and welcome to today's Quarterly Learning Session on Stream Restoration Science in Practice. My name is [Name] with the Chesapeake Bay Trust.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9260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Before we dive in, a few housekeeping items: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735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This session is being recorded and will be shared with registered participants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2102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Please use the Q&amp;A function to submit questions—we'll address them at the 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6849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If you have technical issues, use the chat to reach our support team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31596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We'll take a quick poll midway through to check understanding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634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Today's session draws from a decade of research funded through our Pooled Monitoring Initiative's Restoration Research Program. We've synthesized findings from 18+ peer-reviewed 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01091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Our agenda today: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5838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0-5 min: Welcome (that's now)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0585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5-35 min: PMI Science Synthesis Overview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05332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35-55 min: Practitioner Spotlight featuring [PI Name]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40079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55-85 min: Q&amp;A and Discussion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Post-Event (Within 48 hours)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Tasks: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Edit and upload recording to YouTube or Vimeo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762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Email recording link + slides to all registrants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237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Email thank you to presenters with attendance metrics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7121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Distribute post-event survey (3-5 questions max)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1868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Log attendance for continuing education credits (if applicable)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6615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Add recording link to interactive resource page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1363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Post highlights on social media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6110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Post-Event Survey Questions: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2686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On a scale of 1-5, how valuable was this session?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7433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What was the most useful takeaway for you?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218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What topics would you like covered in future sessions?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6692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Would you recommend this series to a colleague? (Yes/No)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1675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Optional: Any other feedback?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Slide Deck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PMI Science Synthesis Presentation (30 minutes)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Title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Title: Stream Restoration Science in Practice: A Decade of PMI Research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Subtitle: Chesapeake Bay Trust Quarterly Learning Session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5798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Date: 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Presenter: [Name, Title]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Logos: CBT, PMI-RRP badge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2: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Today's Learning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By the end of this session, you'll be able to: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762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Explain why site selection matters for restoration effectiveness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237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Design monitoring programs with sufficient statistical power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7121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Manage trade-offs between competing restoration goals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1868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Set realistic expectations for ecological recovery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6615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Access comprehensive guidance for your projects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3: What is PMI-RRP?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Pooled Monitoring Initiative - Restoration Research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Content: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Mission: Address scientific uncertainties around restoration effectiveness through targeted, policy-relevant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Approach: Coordinate funding across multiple projects to answer big-picture questions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Timeline: 2010-present (14 years)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Investment: $X million in [X] studies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844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Output: 18+ peer-reviewed publications + practitioner guidance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Timeline graphic or map showing study locations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9768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Talking Points: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634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"This isn't just academic research—every study was designed to answer questions practitioners and regulators actually have."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109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"We're synthesizing findings across multiple independent studies to identify consistent patterns."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4: Why Stream Restoration Science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The 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Content (3 columns):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Column 1: The Need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6032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Core tool for watershed management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Required for regulatory compliance (TMDL, MS4)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Growing investment: $X million/year in Chesapeake region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0273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Column 2: The Uncertainty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6849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Variable outcomes across projects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1596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Unclear monitoring requirements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634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Competing design objectives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109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Stakeholder expectations vs. reality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5838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Column 3: The Solution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241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Evidence-based site selection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7161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Appropriate monitoring 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1908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Managing trade-offs strategically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5: Synthesis 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Six Critical Topics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Content: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Effectiveness: What works, where, and why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Monitoring: Designing studies that detect change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Tree Trade-offs: Balancing carbon inputs and floodplain function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Iron Mobilization: Aesthetic vs. ecological concerns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844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Construction Methods: Wet vs. dry approaches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3192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Ecological Uplift: Setting realistic biological recovery goals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7939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Icon for each topic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6: Topic 1 - Effectiveness is Context-Dependent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Not All Sites Perform Equally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Key Findings: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Headwater streams: Consistent nitrogen reductions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⚠️ Larger lowland systems: Variable, often weak responses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📊 Impervious cover: Dominant control remains regardless of restoration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Management Takeaway: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0273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"Prioritize headwater &amp; small-watershed projects for nutrient reduction goals. Exercise caution crediting large, low-gradient systems."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502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Map or diagram showing headwater vs. lowland performance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31596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Talking Points: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8172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"This isn't about restoration 'not working'—it's about matching expectations to context."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292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"Modeling shows 4th-order streams CAN deliver benefits, but at much higher cost and with more constraints."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7667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Citations:: Filoso 2020, Hester &amp; Scott 2024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7: The Numbers - Nitrogen Reduction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Where Do We See Consistent N Reductions?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Chart or infographic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Data to Display: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6032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Headwater streams (&lt;10 sq mi drainage, &lt;10% impervious):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Detectable reductions in 70%+ of studies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Average TN load reduction: 15-40% (site-specific)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Larger lowland streams (Coastal Plain, &gt;20 sq mi):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⚠️ Detectable reductions in &lt;40% of studies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High variability even with extensive monitoring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451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Bottom Line:: "Site selection matters as much as project design."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8: Topic 2 - Monitoring Design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Why "Null Results" Are Often Monitoring Artifacts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The Problem: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Many restoration studies report "no detectable effect"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BUT: Is that because restoration didn't work, or because monitoring wasn't sufficient?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8950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PMI Finding: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5526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Insufficient monitoring is the primary culprit.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0273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Two side-by-side graphics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6849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❌ Insufficient: &lt;3 years, &lt;10 storm events/year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1596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Sufficient: 3-5 years, 30-50 storm events total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634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Talking Points: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292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"Bayesian power analyses show that typical monitoring programs lack the statistical power to detect real changes."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766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"Hydrologic variability masks signals unless you sample strategically over multiple years."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2414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Citations:: Liang et al. 2019, Filoso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9: Statistical Power 101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What Does "Sufficient" Monitoring Look Like?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Decision tree or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If your goal is...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603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Crediting nutrient load reductions: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260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3-5 years post-restoration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7355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30-50 storm events sampled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2102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Paired controls or robust BACI 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6849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Flow-weighted sampling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31596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Evaluating habitat improvements: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8172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2-3 years may suffice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292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Compare to reference conditions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766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Document geomorphic metrics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2414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Adaptive management decisions: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8990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Shorter term acceptable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3737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Focus on hydrologic response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10: Topic 3 - Tree Trade-offs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Managing Vegetation Impacts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The Dilemma: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Tree removal for floodplain reconnection: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❌ Reduces carbon inputs for denitrification by up to 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❌ Increases non-native plant invasion risk (37% cover average, 8-29 years post-restoration)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Enables hydrologic connectivity and long-term biogeochemical function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844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Soil recovery occurs over 10-20 years with proper management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Timeline showing impact trajectory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8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Year 0: Tree removal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4515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Years 1-3: Carbon deficit, invasives establish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9262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Years 5-10: Gradual soil recovery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4009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Years 10-20: Approach reference conditions (if managed)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68756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Management Strategies: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5332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Limit clearing extent where possible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008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Retain canopy refugia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11: Topic 4 - Iron Mobilization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Aesthetic Issue, Not Ecological Failure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Common Concern: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"That restored stream has orange/rusty water—something went wrong!"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PMI Finding: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📊 Elevated iron concentrations (2-5 mg/L) are common in RSC and other restored systems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🔬 Driven by groundwater geochemistry, not construction failure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🐟 No consistent biological impairment attributable to iron alone (controlling for urban stressors)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👁️ It's a perception/aesthetic issue, not an ecological problem at observed concentrations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976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Photo of iron flocculation (orange water) + chart showing no correlation between iron levels and biological metrics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634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Management Takeaway: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0292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"Treat iron mobilization as a communication and public perception issue. Maintain routine monitoring of iron speciation and dissolved oxygen, but don't panic."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7667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Citation:: EA Engineering 2021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12: Topic 5 - Wet vs. Dry Construction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Challenging the "Work in the Dry" Requirement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Standard Practice: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Stream restoration projects typically required to be constructed "in the dry" (divert flow during construction).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PMI Findings: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Dry construction reduces sediment loads vs. wet construction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⚠️ BUT: Sediment loads from wet construction are typically &lt;1% of annual pre-restoration export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⚠️ Comparable to loads from a small storm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No consistent difference in biological impacts when BMPs are applied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💰 Dry construction adds ~5-10% to project costs; efficiency gains are modest (~9-15%)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451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Management Takeaway: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01091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"Consider conditional use of wet construction under site-specific performance standards where diversion is logistically difficult. But efficiency advantages are smaller than assume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5838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Citations:: Straughan Environmental 2019, EA Engineering 2025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13: Topic 6 - Ecological Uplift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Set Tiered Expectations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The Challenge: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Habitat improvements ≠ guaranteed biological recovery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PMI Findings: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🏘️ Ecological uplift is constrained by watershed condition (impervious cover) and dispersal limitations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📉 Benthic index improvements are small and site-specific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🚧 Physical habitat gains don't reliably translate to biological recovery when watershed stressors persist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🔬 eDNA can detect more taxa (including sensitive species) than traditional sampling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976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Framework: Tiered Expectations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634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Tier 1 (High-quality watershed context):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292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&lt;10% impervious, intact source populations nearby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766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Goal: Biological recovery toward reference conditions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2414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Tier 2 (Moderate degradation):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8990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10-25% impervious, some source populations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3737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Goal: Incremental improvements in sensitive taxa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14: Practical Takeaway #1 - Site Selection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Prioritization Checklist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For Nutrient Reduction Goals: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Headwater streams (drainage area &lt;10 sq mi)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Low impervious cover (&lt;10-15%)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Evidence of floodplain disconnection or legacy sediment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Sufficient baseflow contribution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844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⚠️ Be cautious: Large, low-gradient Coastal Plain systems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For Sediment Reduction Goals: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8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Floodplain reconnection 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4515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Storm event-dominated sediment export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9262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Document pre-restoration TSS loads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4009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For Ecological Goals: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058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Assess impervious cover threshold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5332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Proximity to intact source populations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0080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✅ Set tiered expectations based on context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15: Practical Takeaway #2 - Monitoring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Recommendations by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Visual:: Table format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Bottom Line: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603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"Invest in monitoring that matches your decision needs. Short-term monitoring = hydrologic metrics. Long-term monitoring = water quality and biological metrics."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16: Practical Takeaway #3 - Managing Trade-offs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Design &amp; Permitting Considerations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Tree Removal: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Budget for 10-20 year vegetation management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Retain canopy refugia where feasible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Use reference sites to guide revegetation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Plan for invasive species control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58444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Iron Concerns: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Educate stakeholders upfront: "This is normal"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Monitor iron speciation and dissolved oxygen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4515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Treat as communication issue, not ecological failure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9262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Construction Methods: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5838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Default to dry construction where feasible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0585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Consider wet construction with performance standards if diversion is difficult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533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Apply BMPs regardless of method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17: Where to Learn More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Access the Full Guidance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Interactive Resource: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🔗 URL: https://cbt-pmi-research-hub.onrender.com/interactives/stream-restoration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Features: Copy-able citations, shareable content, mobile-friendly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Content: 6 key takeaways, 6 implementation guidance sections, 14 references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PMI Study Library: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🔗 URL: cbtrust.org/grants/pooled-monitoring-initiative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020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Full text of peer-reviewed publications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9767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Study summaries and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451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Contact: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109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Questions? Email: [contact email]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5838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Newsletter: Sign up for PMI updates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18: Discussion Prompt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Questions to Consider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Before we move to Q&amp;A, think about: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What's ONE change you'll make to your next restoration project based on today's findings?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What monitoring challenge do you face that we haven't addressed?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What restoration "myth" or assumption does your team need to reconsider?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We'll hear from [PI] next, then open up for your questions!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19: Transition to PI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Practitioner Spotlight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Introducing [PI 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[Title], [Institution]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PMI-RRP Study: [Study title]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Research focus: [1-2 sentences]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Today's deep dive: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0273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[Topic] - What we learned and what it means for practice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20: Thank You / Resources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Title:: Thank You!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Presenter Contact: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[Name], [Email]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Resources: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779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Interactive guidance: [URL]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5526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PMI library: [URL]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0273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Recording: [Will be emailed within 48 hours]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502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Connect with us: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1596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Twitter: @cbtrust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634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LinkedIn: Chesapeake Bay Trust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109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Newsletter: [Sign-up link]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PI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Recommended Presentation: Dr. Solange Filoso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Topic:: Why Context Matters - Stream Restoration Effectiveness in Different Watershed Settings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Slide Outline (10-12 slides, 20 minutes)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8306B"/>
                </a:solidFill>
              </a:rPr>
              <a:t>Slide 1: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4708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Study: Evaluating the Effectiveness and Sustainability of Novel Stream Restoration Designs for Coastal Plain Streams in Maryland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PI: Solange Filoso, UMCES Chesapeake Biological Laboratory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4203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Funding: CBT Pooled Monitoring Initiative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89503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8306B"/>
                </a:solidFill>
              </a:rPr>
              <a:t>Slide 2: The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735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Why do some stream restoration projects show strong nutrient reductions while others don't?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3931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What we knew: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00507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Restoration designs vary widely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525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Outcomes are inconsistent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70001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Hard to predict success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04748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What we needed to know: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41324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What watershed characteristics predict success?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6072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Can we identify site selection criteria?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108192"/>
            <a:ext cx="1143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8306B"/>
                </a:solidFill>
              </a:rPr>
              <a:t>Slide 3: Study Design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4922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Approach: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Facilitation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Tips for Moderators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Before the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Review all content thoroughly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Know the key findings cold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5798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Anticipate likely questions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Prepare transition language between speakers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Tech check 30 minutes before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0039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Test screen sharing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4787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Verify recording settings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8953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Confirm panelists can access presentations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4281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Set expectations with presenters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59028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Remind them of time limits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3775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Clarify how you'll signal time (chat message, hand signal)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28523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Confirm they'll watch Q&amp;A and unmute when called 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During the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Energy &amp; pacing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Start strong with enthusiasm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5798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Transition smoothly between segments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Keep energy up during Q&amp;A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Managing Q&amp;A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0039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Group similar questions: "We have several questions about monitoring duration..."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4787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Redirect off-topic questions: "Great question, but that's outside our scope today. Let's connect offline."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8953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If a question is unclear, rephrase: "So you're asking about [clarification], is that right?"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4281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Time management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590288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Give 5-minute warning to presenters (via chat)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93775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If running over, politely interject: "This is great, but we need to move on for time. Let's take this offline."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28523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Prioritize pre-submitted questions if time is short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6327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Handling technical issues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9801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Have co-host ready to troubleshoot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3276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If presenter's audio fails, read their slides while they reconnect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After the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Debrief with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1051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What worked well?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5798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What would you change?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05456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Any follow-up needed with participants or presenters?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29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Process feedback quickly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0039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Review survey responses within a week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47871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Identify themes for future sessions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89534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Thank presenters with specific positive feedback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3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FFFFF"/>
                </a:solidFill>
              </a:rPr>
              <a:t>Marketing &amp; Registration Materials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9496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FFFFFF"/>
                </a:solidFill>
              </a:rPr>
              <a:t>Chesapeake Bay Trust  |  Pooled Monitoring Initiative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Email Invitation (to send 3 weeks before)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Subject:: You're Invited: Stream Restoration Science in Practice (Quarterly Learning Session)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Body: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Dear [Name],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You're invited to the Chesapeake Bay Trust's Quarterly Learning Session: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8950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🌊 STREAM RESTORATION SCIENCE IN PRACTICE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A Decade of PMI Research Findings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58444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📅 DATE: [Day, Date]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🕐 TIME: [Time] 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7939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📍 LOCATION: Virtual (Zoom link provided upon registration)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2686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WHAT YOU'LL LEARN: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7433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Why site selection matters for restoration effectiveness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218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How to design monitoring programs that actually detect change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6692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Strategies for managing tree removal trade-offs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0167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Setting realistic expectations for ecological recovery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6422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WHO SHOULD ATTEND: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Social Media Promo Post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LinkedIn: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📢 REGISTRATION OPEN: Stream Restoration Science in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7627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Join us for a deep-dive into a decade of research on what works, where, and why in stream restoration.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2374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📅 [Date] | [Time] EST | Virtual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7121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In this 90-minute session, you'll learn: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1868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Site selection criteria that predict success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56615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Monitoring design requirements for detecting 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1363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Managing trade-offs (tree removal, iron mobilization, etc.)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6110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Setting realistic ecological expectations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085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Plus: Live Q&amp;A with researchers from the Pooled Monitoring Initiative.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5604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This is for watershed managers, restoration practitioners, consultants, and regulators who want to maximize project effectiveness.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0351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Register: [Link]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65099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StreamRestoration #WatershedManagement #ChesapeakeBay #QuarterlyLearning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Registration Page Copy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Page Title:: Quarterly Learning Session: Stream Restoration Science in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Hero Text: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A decade of research. Six critical topics. 90 minutes that will change how you approach stream restoration.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What You'll Learn: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90779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This session translates complex research from the Chesapeake Bay Trust's Pooled Monitoring Initiative into actionable guidance for practitioners. You'll gain science-backed strateg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5526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Selecting sites with the best chance of success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60273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Designing monitoring programs that detect real 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502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Balancing competing restoration objectives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976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Setting expectations that match watershed context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451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✅ Accessing comprehensive resources for your projects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9262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Who Should Attend: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5838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Watershed managers making funding decisions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0585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Restoration practitioners designing projects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05332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Environmental consultants advising clients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00799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Regulatory staff reviewing permit applications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Post-Event Thank You 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Subject:: Thank you for joining us + Resources inside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Body: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9456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Dear [Name],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4203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Thank you for joining yesterday's Quarterly Learning Session on Stream Restoration Science in Practice! We hope you found it valuable.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88950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📹 SESSION RECORDING: [Link]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36975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📊 SLIDE DECK: [Link]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58444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🔗 INTERACTIVE RESOURCE: [Link to main resource]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KEY RESOURCES MENTIONED: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27939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PMI Study Library: [Link]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62686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Monitoring Design Guidance: [Link to specific resource]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7433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• Site Selection Checklist: [Link]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218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TAKE OUR 2-MINUTE SURVEY: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669279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Your feedback shapes future sessions. Please share your thoughts: [Survey Link]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016751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UPCOMING SESSIONS: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64223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Stay tuned for our next Quarterly Learning Session on [tentative topic]. We'll announce details in [month].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9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11521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</a:rPr>
              <a:t>Continuing Education Credits (Optional)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63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If offering CEUs/PDHs: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81051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Accreditation Statement: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7627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This Quarterly Learning Session has been approved for [X] continuing education credits by [Accrediting Body].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2374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To receive credit: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89503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Attend the full 90-minute session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36975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Complete the post-event survey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84447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   Email [contact] within 30 days with: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31920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Your name and certification number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279392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The session title and 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626864"/>
            <a:ext cx="11064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</a:rPr>
              <a:t>•  Confirmation of full attendance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97433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Certificates will be issued within 2 weeks of request.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321807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Package Prepared By: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687568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akorn environmental consulting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</a:rPr>
              <a:t>aaron.kornbluth@gmail.com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82512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8306B"/>
                </a:solidFill>
              </a:rPr>
              <a:t>Last Updated:: January 29,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